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4"/>
  </p:normalViewPr>
  <p:slideViewPr>
    <p:cSldViewPr snapToGrid="0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3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7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83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6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41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71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15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2/20/23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0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0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1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6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2/20/23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000" spc="4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1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16" r:id="rId7"/>
    <p:sldLayoutId id="2147483817" r:id="rId8"/>
    <p:sldLayoutId id="2147483818" r:id="rId9"/>
    <p:sldLayoutId id="2147483819" r:id="rId10"/>
    <p:sldLayoutId id="214748382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4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4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4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4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04D04DF6-462E-FB3D-064D-F0F2729D6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1" b="6244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5D0DFF5-D9D8-E8FE-28F5-070AF2496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kumimoji="1" lang="en-US" altLang="ko-US" sz="5200">
                <a:solidFill>
                  <a:srgbClr val="FFFFFF"/>
                </a:solidFill>
              </a:rPr>
              <a:t>International Trade Balance</a:t>
            </a:r>
            <a:endParaRPr kumimoji="1" lang="ko-US" altLang="en-US" sz="520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6A479F-0DFB-80F9-FFC0-5CDDFB880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kumimoji="1" lang="en-US" altLang="ko-US" sz="2200">
                <a:solidFill>
                  <a:srgbClr val="FFFFFF"/>
                </a:solidFill>
              </a:rPr>
              <a:t>Juwon Lee,</a:t>
            </a:r>
          </a:p>
          <a:p>
            <a:r>
              <a:rPr kumimoji="1" lang="en-US" altLang="ko-US" sz="2200">
                <a:solidFill>
                  <a:srgbClr val="FFFFFF"/>
                </a:solidFill>
              </a:rPr>
              <a:t>Economics and Applied Statistics,</a:t>
            </a:r>
          </a:p>
          <a:p>
            <a:r>
              <a:rPr kumimoji="1" lang="en-US" altLang="ko-US" sz="2200">
                <a:solidFill>
                  <a:srgbClr val="FFFFFF"/>
                </a:solidFill>
              </a:rPr>
              <a:t>Yonsei University</a:t>
            </a:r>
          </a:p>
        </p:txBody>
      </p:sp>
    </p:spTree>
    <p:extLst>
      <p:ext uri="{BB962C8B-B14F-4D97-AF65-F5344CB8AC3E}">
        <p14:creationId xmlns:p14="http://schemas.microsoft.com/office/powerpoint/2010/main" val="1318918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30" name="Rectangle 12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4" descr="Financial graphs on a dark display">
            <a:extLst>
              <a:ext uri="{FF2B5EF4-FFF2-40B4-BE49-F238E27FC236}">
                <a16:creationId xmlns:a16="http://schemas.microsoft.com/office/drawing/2014/main" id="{94C84562-B398-2BDF-5EF6-8F9F6054BE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0018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F281448-9E64-D8F3-1E0E-6E598AD0B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698" y="426500"/>
            <a:ext cx="5776835" cy="21335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ko-US" sz="5200" dirty="0">
                <a:solidFill>
                  <a:srgbClr val="FFFFFF"/>
                </a:solidFill>
              </a:rPr>
              <a:t>Model for Trade Balance</a:t>
            </a:r>
            <a:endParaRPr kumimoji="1" lang="en-US" altLang="en-US" sz="5200" dirty="0">
              <a:solidFill>
                <a:srgbClr val="FFFFFF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52DD81-2291-E0B4-C15A-8BE757329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698" y="5001838"/>
            <a:ext cx="9570740" cy="127912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kumimoji="1" lang="en-US" altLang="ko-US" sz="2200" dirty="0">
                <a:solidFill>
                  <a:srgbClr val="FFFFFF"/>
                </a:solidFill>
              </a:rPr>
              <a:t>Dataset is from KOSIS(Korean Statistical Information Service),</a:t>
            </a:r>
          </a:p>
          <a:p>
            <a:pPr marL="0" indent="0">
              <a:lnSpc>
                <a:spcPct val="110000"/>
              </a:lnSpc>
              <a:buNone/>
            </a:pPr>
            <a:r>
              <a:rPr kumimoji="1" lang="en-US" altLang="ko-US" sz="2200" dirty="0">
                <a:solidFill>
                  <a:srgbClr val="FFFFFF"/>
                </a:solidFill>
              </a:rPr>
              <a:t>Exportation and </a:t>
            </a:r>
            <a:r>
              <a:rPr kumimoji="1" lang="en-US" altLang="ko-US" sz="2200" dirty="0" err="1">
                <a:solidFill>
                  <a:srgbClr val="FFFFFF"/>
                </a:solidFill>
              </a:rPr>
              <a:t>Imporation</a:t>
            </a:r>
            <a:r>
              <a:rPr kumimoji="1" lang="en-US" altLang="ko-US" sz="2200" dirty="0">
                <a:solidFill>
                  <a:srgbClr val="FFFFFF"/>
                </a:solidFill>
              </a:rPr>
              <a:t> from various countries, 2000-2022, monthly.</a:t>
            </a:r>
          </a:p>
          <a:p>
            <a:pPr marL="0" indent="0">
              <a:lnSpc>
                <a:spcPct val="110000"/>
              </a:lnSpc>
              <a:buNone/>
            </a:pPr>
            <a:endParaRPr kumimoji="1" lang="en-US" altLang="ko-US" sz="22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en-US" altLang="en-US" sz="2200" dirty="0">
              <a:solidFill>
                <a:srgbClr val="FFFFF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endParaRPr kumimoji="1" lang="en-US" alt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54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DED778-0A05-DBBC-229D-88AB8CF1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 err="1">
                <a:solidFill>
                  <a:schemeClr val="bg1"/>
                </a:solidFill>
              </a:rPr>
              <a:t>Dataset.csv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pic>
        <p:nvPicPr>
          <p:cNvPr id="5" name="내용 개체 틀 4" descr="텍스트, 건물, 스크린샷이(가) 표시된 사진&#10;&#10;자동 생성된 설명">
            <a:extLst>
              <a:ext uri="{FF2B5EF4-FFF2-40B4-BE49-F238E27FC236}">
                <a16:creationId xmlns:a16="http://schemas.microsoft.com/office/drawing/2014/main" id="{2943BDB2-4252-AFFC-5F35-276A5B553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787" y="2050208"/>
            <a:ext cx="11274425" cy="4108544"/>
          </a:xfrm>
        </p:spPr>
      </p:pic>
    </p:spTree>
    <p:extLst>
      <p:ext uri="{BB962C8B-B14F-4D97-AF65-F5344CB8AC3E}">
        <p14:creationId xmlns:p14="http://schemas.microsoft.com/office/powerpoint/2010/main" val="129271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9AD2DAA1-EFF7-158C-D6C6-62DA75EFB3B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40484" y="4806813"/>
                <a:ext cx="10895106" cy="1325563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𝑇𝑟𝑎𝑑𝑒</m:t>
                          </m:r>
                          <m:r>
                            <a:rPr kumimoji="1" lang="en-US" altLang="ko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US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𝐵𝑎𝑙𝑎𝑛𝑐𝑒</m:t>
                          </m:r>
                        </m:e>
                      </m:acc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𝐶h𝑖𝑛𝑎</m:t>
                      </m:r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𝑈𝑆</m:t>
                      </m:r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𝑄𝑎𝑡𝑎𝑟</m:t>
                      </m:r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kumimoji="1" lang="en-US" altLang="ko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=1,…,9</m:t>
                      </m:r>
                    </m:oMath>
                  </m:oMathPara>
                </a14:m>
                <a:br>
                  <a:rPr kumimoji="1" lang="en-US" altLang="ko-US" sz="2400" dirty="0">
                    <a:solidFill>
                      <a:schemeClr val="bg1"/>
                    </a:solidFill>
                  </a:rPr>
                </a:br>
                <a:br>
                  <a:rPr kumimoji="1" lang="en-US" altLang="ko-US" sz="2400" dirty="0">
                    <a:solidFill>
                      <a:schemeClr val="bg1"/>
                    </a:solidFill>
                  </a:rPr>
                </a:br>
                <a:r>
                  <a:rPr kumimoji="1" lang="en-US" altLang="ko-US" sz="2400" dirty="0">
                    <a:solidFill>
                      <a:schemeClr val="bg1"/>
                    </a:solidFill>
                  </a:rPr>
                  <a:t>Countries are chosen by the amount of trade between those and ROK.</a:t>
                </a:r>
                <a:endParaRPr kumimoji="1" lang="ko-US" alt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9AD2DAA1-EFF7-158C-D6C6-62DA75EFB3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0484" y="4806813"/>
                <a:ext cx="10895106" cy="1325563"/>
              </a:xfrm>
              <a:blipFill>
                <a:blip r:embed="rId2"/>
                <a:stretch>
                  <a:fillRect l="-698" b="-7619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FD92DAC-F21E-6B1A-5C3C-020B3909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825" y="325574"/>
            <a:ext cx="11274425" cy="314073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4AC227-AB6B-82F1-E972-321D0217F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96" y="3466306"/>
            <a:ext cx="11301402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9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443C422-5B84-6A46-81A1-1911E8E743F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095999" y="220661"/>
                <a:ext cx="5876925" cy="6334181"/>
              </a:xfr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eqArr>
                            <m:eqArrPr>
                              <m:ctrlP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𝑇𝑟𝑎𝑑𝑒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𝐵𝑎𝑙𝑎𝑛𝑐𝑒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0.00007071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+ 1.5524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𝐶h𝑖𝑛𝑎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+ 1.022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𝑈𝑆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− 0.165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𝐽𝑎𝑝𝑎𝑛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+ 0.3907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𝑉𝑖𝑒𝑡𝑛𝑎𝑚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+ 1.927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𝐼𝑛𝑑𝑖𝑎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+ 1.3916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𝑅𝑢𝑠𝑠𝑖𝑎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+ 1.5659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𝑆𝑎𝑢𝑑𝑖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𝐴𝑟𝑎𝑏𝑖𝑎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+ 1.3892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𝑈𝐴𝐸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+ 1.3229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𝑄𝑎𝑡𝑎𝑟</m:t>
                              </m:r>
                            </m:e>
                            <m:e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a:rPr kumimoji="1" lang="en-US" altLang="ko-K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eqArr>
                        </m:e>
                      </m:acc>
                    </m:oMath>
                  </m:oMathPara>
                </a14:m>
                <a:br>
                  <a:rPr kumimoji="1" lang="en-US" altLang="ko-KR" b="0" dirty="0"/>
                </a:br>
                <a:endParaRPr kumimoji="1" lang="ko-US" altLang="en-US" dirty="0"/>
              </a:p>
            </p:txBody>
          </p:sp>
        </mc:Choice>
        <mc:Fallback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A443C422-5B84-6A46-81A1-1911E8E74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095999" y="220661"/>
                <a:ext cx="5876925" cy="633418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7760DF8-DAA7-84AE-9B24-7DED64DE4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978" y="220662"/>
            <a:ext cx="5561472" cy="6334182"/>
          </a:xfrm>
        </p:spPr>
      </p:pic>
    </p:spTree>
    <p:extLst>
      <p:ext uri="{BB962C8B-B14F-4D97-AF65-F5344CB8AC3E}">
        <p14:creationId xmlns:p14="http://schemas.microsoft.com/office/powerpoint/2010/main" val="299135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54559-0467-1CA2-6FD1-8EB9617E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89F1467-81A6-E8CC-7229-74E348F1B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427" y="836668"/>
            <a:ext cx="11274425" cy="85465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72CCD4-C4C1-FC7C-EBDA-307722C9881C}"/>
                  </a:ext>
                </a:extLst>
              </p:cNvPr>
              <p:cNvSpPr txBox="1"/>
              <p:nvPr/>
            </p:nvSpPr>
            <p:spPr>
              <a:xfrm>
                <a:off x="923925" y="2537371"/>
                <a:ext cx="10895106" cy="336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US" sz="2400" dirty="0">
                    <a:solidFill>
                      <a:schemeClr val="bg1"/>
                    </a:solidFill>
                  </a:rPr>
                  <a:t>By the outcome of summary,</a:t>
                </a:r>
              </a:p>
              <a:p>
                <a:r>
                  <a:rPr kumimoji="1" lang="en-US" altLang="ko-US" sz="2400" dirty="0">
                    <a:solidFill>
                      <a:schemeClr val="bg1"/>
                    </a:solidFill>
                  </a:rPr>
                  <a:t>we can eliminate Japan, and make hypothesis as follows:</a:t>
                </a:r>
              </a:p>
              <a:p>
                <a:endParaRPr kumimoji="1" lang="en-US" altLang="ko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acc>
                        <m:accPr>
                          <m:chr m:val="̂"/>
                          <m:ctrlPr>
                            <a:rPr kumimoji="1"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𝑇𝑟𝑎𝑑𝑒</m:t>
                          </m:r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𝐵𝑎𝑙𝑎𝑛𝑐𝑒</m:t>
                          </m:r>
                        </m:e>
                      </m:acc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𝐶h𝑖𝑛𝑎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𝑈𝑆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𝑉𝑖𝑒𝑡𝑛𝑎𝑚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𝐼𝑛𝑑𝑖𝑎</m:t>
                      </m:r>
                    </m:oMath>
                  </m:oMathPara>
                </a14:m>
                <a:endParaRPr kumimoji="1" lang="en-US" altLang="ko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𝑅𝑢𝑠𝑠𝑖𝑎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𝑆𝑎𝑢𝑑𝑖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𝐴𝑟𝑎𝑏𝑖𝑎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𝑈𝐴𝐸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𝑄𝑎𝑡𝑎𝑟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US" sz="2400" b="0" dirty="0">
                  <a:solidFill>
                    <a:schemeClr val="bg1"/>
                  </a:solidFill>
                </a:endParaRPr>
              </a:p>
              <a:p>
                <a:pPr/>
                <a:endParaRPr kumimoji="1" lang="en-US" altLang="ko-US" sz="24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acc>
                        <m:accPr>
                          <m:chr m:val="̂"/>
                          <m:ctrlPr>
                            <a:rPr kumimoji="1" lang="en-US" altLang="ko-K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𝑇𝑟𝑎𝑑𝑒</m:t>
                          </m:r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𝐵𝑎𝑙𝑎𝑛𝑐𝑒</m:t>
                          </m:r>
                        </m:e>
                      </m:acc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𝐶h𝑖𝑛𝑎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𝑈𝑆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𝐽𝑎𝑝𝑎𝑛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𝑉𝑖𝑒𝑡𝑛𝑎𝑚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𝐼𝑛𝑑𝑖𝑎</m:t>
                      </m:r>
                    </m:oMath>
                  </m:oMathPara>
                </a14:m>
                <a:endParaRPr kumimoji="1" lang="en-US" altLang="ko-US" sz="2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𝑅𝑢𝑠𝑠𝑖𝑎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𝑆𝑎𝑢𝑑𝑖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𝐴𝑟𝑎𝑏𝑖𝑎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𝑈𝐴𝐸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𝑄𝑎𝑡𝑎𝑟</m:t>
                      </m:r>
                      <m:r>
                        <a:rPr kumimoji="1" lang="en-US" altLang="ko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KR" sz="2400" b="0" dirty="0">
                  <a:solidFill>
                    <a:schemeClr val="bg1"/>
                  </a:solidFill>
                </a:endParaRPr>
              </a:p>
              <a:p>
                <a:endParaRPr kumimoji="1" lang="ko-US" alt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72CCD4-C4C1-FC7C-EBDA-307722C98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" y="2537371"/>
                <a:ext cx="10895106" cy="3363357"/>
              </a:xfrm>
              <a:prstGeom prst="rect">
                <a:avLst/>
              </a:prstGeom>
              <a:blipFill>
                <a:blip r:embed="rId3"/>
                <a:stretch>
                  <a:fillRect l="-815" t="-1504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83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9A9D6-ACDD-6657-BC6B-730A1914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US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20EE9B2-8F45-6495-4C80-245970F46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259" y="249237"/>
            <a:ext cx="5548191" cy="6315604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CAE867-BA39-873B-6153-3D82C08FE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674" y="999966"/>
            <a:ext cx="6567067" cy="1828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FEE28-CC4F-60B3-239F-CD155A7E9D57}"/>
              </a:ext>
            </a:extLst>
          </p:cNvPr>
          <p:cNvSpPr txBox="1"/>
          <p:nvPr/>
        </p:nvSpPr>
        <p:spPr>
          <a:xfrm>
            <a:off x="6096000" y="5291911"/>
            <a:ext cx="5538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2400" dirty="0">
                <a:solidFill>
                  <a:schemeClr val="bg1"/>
                </a:solidFill>
              </a:rPr>
              <a:t>Thus, we cannot reject the null,</a:t>
            </a:r>
          </a:p>
          <a:p>
            <a:r>
              <a:rPr kumimoji="1" lang="en-US" altLang="ko-US" sz="2400" dirty="0">
                <a:solidFill>
                  <a:schemeClr val="bg1"/>
                </a:solidFill>
              </a:rPr>
              <a:t>so that we can use the removed model, </a:t>
            </a:r>
          </a:p>
          <a:p>
            <a:r>
              <a:rPr kumimoji="1" lang="en-US" altLang="ko-US" sz="2400" dirty="0">
                <a:solidFill>
                  <a:schemeClr val="bg1"/>
                </a:solidFill>
              </a:rPr>
              <a:t>without </a:t>
            </a:r>
            <a:r>
              <a:rPr kumimoji="1" lang="en-US" altLang="ko-US" sz="2400" dirty="0">
                <a:solidFill>
                  <a:srgbClr val="FF0000"/>
                </a:solidFill>
              </a:rPr>
              <a:t>Japan</a:t>
            </a:r>
            <a:r>
              <a:rPr kumimoji="1" lang="en-US" altLang="ko-US" sz="2400" dirty="0">
                <a:solidFill>
                  <a:schemeClr val="bg1"/>
                </a:solidFill>
              </a:rPr>
              <a:t>.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12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0A9256-8FAA-1E89-7A95-C69E5A14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Appendix – Graphical Explanation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pic>
        <p:nvPicPr>
          <p:cNvPr id="5" name="내용 개체 틀 4" descr="텍스트, 스크린샷, 실외, 은색이(가) 표시된 사진&#10;&#10;자동 생성된 설명">
            <a:extLst>
              <a:ext uri="{FF2B5EF4-FFF2-40B4-BE49-F238E27FC236}">
                <a16:creationId xmlns:a16="http://schemas.microsoft.com/office/drawing/2014/main" id="{0260FC76-ADE0-5000-3668-FAC0CE915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94" y="2005806"/>
            <a:ext cx="10210800" cy="4025900"/>
          </a:xfrm>
        </p:spPr>
      </p:pic>
    </p:spTree>
    <p:extLst>
      <p:ext uri="{BB962C8B-B14F-4D97-AF65-F5344CB8AC3E}">
        <p14:creationId xmlns:p14="http://schemas.microsoft.com/office/powerpoint/2010/main" val="24436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812F8-73EC-687B-B6AC-9AB901AC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005" y="5511718"/>
            <a:ext cx="7790308" cy="922336"/>
          </a:xfrm>
        </p:spPr>
        <p:txBody>
          <a:bodyPr/>
          <a:lstStyle/>
          <a:p>
            <a:r>
              <a:rPr kumimoji="1" lang="en-US" altLang="ko-US" sz="2400" dirty="0">
                <a:solidFill>
                  <a:schemeClr val="bg1"/>
                </a:solidFill>
              </a:rPr>
              <a:t>Thus, we can check the time-series analysis, too.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DAF189-1A99-003A-6DC9-C27696D2E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40" y="263526"/>
            <a:ext cx="7957785" cy="5248192"/>
          </a:xfrm>
        </p:spPr>
      </p:pic>
    </p:spTree>
    <p:extLst>
      <p:ext uri="{BB962C8B-B14F-4D97-AF65-F5344CB8AC3E}">
        <p14:creationId xmlns:p14="http://schemas.microsoft.com/office/powerpoint/2010/main" val="264555451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{0ECD0781-06E3-354C-9242-C60F824F7E48}tf10001120</Template>
  <TotalTime>33</TotalTime>
  <Words>204</Words>
  <Application>Microsoft Macintosh PowerPoint</Application>
  <PresentationFormat>와이드스크린</PresentationFormat>
  <Paragraphs>24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AvenirNext LT Pro Medium</vt:lpstr>
      <vt:lpstr>Microsoft GothicNeo</vt:lpstr>
      <vt:lpstr>Microsoft GothicNeo Light</vt:lpstr>
      <vt:lpstr>Arial</vt:lpstr>
      <vt:lpstr>Cambria Math</vt:lpstr>
      <vt:lpstr>DappledVTI</vt:lpstr>
      <vt:lpstr>International Trade Balance</vt:lpstr>
      <vt:lpstr>Model for Trade Balance</vt:lpstr>
      <vt:lpstr>Dataset.csv</vt:lpstr>
      <vt:lpstr>(Trade Balance) ̂=β_0+β_1 China+β_2 US+ …+β_9 Qatar+e_i  , i=1,…,9  Countries are chosen by the amount of trade between those and ROK.</vt:lpstr>
      <vt:lpstr>(█(Trade Balance=@0.00007071@+ 1.5524 China@+ 1.022 US@- 0.165 Japan@+ 0.3907 Vietnam@+ 1.927 India@+ 1.3916 Russia@+ 1.5659 Saudi Arabia@+ 1.3892 UAE@+ 1.3229 Qatar@+ e_i)) ̂ </vt:lpstr>
      <vt:lpstr>PowerPoint 프레젠테이션</vt:lpstr>
      <vt:lpstr>PowerPoint 프레젠테이션</vt:lpstr>
      <vt:lpstr>Appendix – Graphical Explanation</vt:lpstr>
      <vt:lpstr>Thus, we can check the time-series analysis, too.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Trade Balance</dc:title>
  <dc:creator>주원 이</dc:creator>
  <cp:lastModifiedBy>주원 이</cp:lastModifiedBy>
  <cp:revision>1</cp:revision>
  <dcterms:created xsi:type="dcterms:W3CDTF">2023-02-20T22:58:48Z</dcterms:created>
  <dcterms:modified xsi:type="dcterms:W3CDTF">2023-02-20T23:32:13Z</dcterms:modified>
</cp:coreProperties>
</file>